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43"/>
  </p:notesMasterIdLst>
  <p:sldIdLst>
    <p:sldId id="256" r:id="rId2"/>
    <p:sldId id="257" r:id="rId3"/>
    <p:sldId id="258" r:id="rId4"/>
    <p:sldId id="277" r:id="rId5"/>
    <p:sldId id="259" r:id="rId6"/>
    <p:sldId id="260" r:id="rId7"/>
    <p:sldId id="261" r:id="rId8"/>
    <p:sldId id="262" r:id="rId9"/>
    <p:sldId id="263" r:id="rId10"/>
    <p:sldId id="264" r:id="rId11"/>
    <p:sldId id="293" r:id="rId12"/>
    <p:sldId id="265" r:id="rId13"/>
    <p:sldId id="266" r:id="rId14"/>
    <p:sldId id="267" r:id="rId15"/>
    <p:sldId id="269" r:id="rId16"/>
    <p:sldId id="270" r:id="rId17"/>
    <p:sldId id="271" r:id="rId18"/>
    <p:sldId id="273" r:id="rId19"/>
    <p:sldId id="275" r:id="rId20"/>
    <p:sldId id="294" r:id="rId21"/>
    <p:sldId id="297" r:id="rId22"/>
    <p:sldId id="295" r:id="rId23"/>
    <p:sldId id="276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98" r:id="rId36"/>
    <p:sldId id="289" r:id="rId37"/>
    <p:sldId id="290" r:id="rId38"/>
    <p:sldId id="299" r:id="rId39"/>
    <p:sldId id="296" r:id="rId40"/>
    <p:sldId id="291" r:id="rId41"/>
    <p:sldId id="292" r:id="rId4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82" autoAdjust="0"/>
    <p:restoredTop sz="92037" autoAdjust="0"/>
  </p:normalViewPr>
  <p:slideViewPr>
    <p:cSldViewPr snapToGrid="0">
      <p:cViewPr varScale="1">
        <p:scale>
          <a:sx n="80" d="100"/>
          <a:sy n="80" d="100"/>
        </p:scale>
        <p:origin x="300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24F7CF-CE92-410A-95A6-6AADB34AC64C}" type="datetimeFigureOut">
              <a:rPr lang="ru-RU"/>
              <a:t>04.12.2014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5876A9-5B9A-4AD6-A786-F39E6FA5F30F}" type="slidenum">
              <a:rPr lang="ru-RU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18208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876A9-5B9A-4AD6-A786-F39E6FA5F30F}" type="slidenum">
              <a:rPr lang="ru-RU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09734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876A9-5B9A-4AD6-A786-F39E6FA5F30F}" type="slidenum">
              <a:rPr lang="ru-RU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41853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876A9-5B9A-4AD6-A786-F39E6FA5F30F}" type="slidenum">
              <a:rPr lang="ru-RU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93073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876A9-5B9A-4AD6-A786-F39E6FA5F30F}" type="slidenum">
              <a:rPr lang="ru-RU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50035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876A9-5B9A-4AD6-A786-F39E6FA5F30F}" type="slidenum">
              <a:rPr lang="ru-RU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5693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876A9-5B9A-4AD6-A786-F39E6FA5F30F}" type="slidenum">
              <a:rPr lang="ru-RU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75963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876A9-5B9A-4AD6-A786-F39E6FA5F30F}" type="slidenum">
              <a:rPr lang="ru-RU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83485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876A9-5B9A-4AD6-A786-F39E6FA5F30F}" type="slidenum">
              <a:rPr lang="ru-RU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94259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876A9-5B9A-4AD6-A786-F39E6FA5F30F}" type="slidenum">
              <a:rPr lang="ru-RU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55769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876A9-5B9A-4AD6-A786-F39E6FA5F30F}" type="slidenum">
              <a:rPr lang="ru-RU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46250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876A9-5B9A-4AD6-A786-F39E6FA5F30F}" type="slidenum">
              <a:rPr lang="ru-RU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89702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876A9-5B9A-4AD6-A786-F39E6FA5F30F}" type="slidenum">
              <a:rPr lang="ru-RU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14050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876A9-5B9A-4AD6-A786-F39E6FA5F30F}" type="slidenum">
              <a:rPr lang="ru-RU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44472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876A9-5B9A-4AD6-A786-F39E6FA5F30F}" type="slidenum">
              <a:rPr lang="ru-RU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377721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876A9-5B9A-4AD6-A786-F39E6FA5F30F}" type="slidenum">
              <a:rPr lang="ru-RU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614097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876A9-5B9A-4AD6-A786-F39E6FA5F30F}" type="slidenum">
              <a:rPr lang="ru-RU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2165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876A9-5B9A-4AD6-A786-F39E6FA5F30F}" type="slidenum">
              <a:rPr lang="ru-RU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391953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876A9-5B9A-4AD6-A786-F39E6FA5F30F}" type="slidenum">
              <a:rPr lang="ru-RU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184388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876A9-5B9A-4AD6-A786-F39E6FA5F30F}" type="slidenum">
              <a:rPr lang="ru-RU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293681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876A9-5B9A-4AD6-A786-F39E6FA5F30F}" type="slidenum">
              <a:rPr lang="ru-RU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533675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876A9-5B9A-4AD6-A786-F39E6FA5F30F}" type="slidenum">
              <a:rPr lang="ru-RU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385735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876A9-5B9A-4AD6-A786-F39E6FA5F30F}" type="slidenum">
              <a:rPr lang="ru-RU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28683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876A9-5B9A-4AD6-A786-F39E6FA5F30F}" type="slidenum">
              <a:rPr lang="ru-RU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395639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876A9-5B9A-4AD6-A786-F39E6FA5F30F}" type="slidenum">
              <a:rPr lang="ru-RU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319607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876A9-5B9A-4AD6-A786-F39E6FA5F30F}" type="slidenum">
              <a:rPr lang="ru-RU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852880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876A9-5B9A-4AD6-A786-F39E6FA5F30F}" type="slidenum">
              <a:rPr lang="ru-RU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23082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876A9-5B9A-4AD6-A786-F39E6FA5F30F}" type="slidenum">
              <a:rPr lang="ru-RU"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608522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876A9-5B9A-4AD6-A786-F39E6FA5F30F}" type="slidenum">
              <a:rPr lang="ru-RU"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05167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876A9-5B9A-4AD6-A786-F39E6FA5F30F}" type="slidenum">
              <a:rPr lang="ru-RU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30193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876A9-5B9A-4AD6-A786-F39E6FA5F30F}" type="slidenum">
              <a:rPr lang="ru-RU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15497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876A9-5B9A-4AD6-A786-F39E6FA5F30F}" type="slidenum">
              <a:rPr lang="ru-RU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79076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876A9-5B9A-4AD6-A786-F39E6FA5F30F}" type="slidenum">
              <a:rPr lang="ru-RU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40315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876A9-5B9A-4AD6-A786-F39E6FA5F30F}" type="slidenum">
              <a:rPr lang="ru-RU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24631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876A9-5B9A-4AD6-A786-F39E6FA5F30F}" type="slidenum">
              <a:rPr lang="ru-RU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35967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04.12.2014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97945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Название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04.12.2014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32315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ое назван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04.12.2014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58060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04.12.2014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19578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04.12.2014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38268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04.12.2014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80747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04.12.2014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41479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04.12.2014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62864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04.12.2014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06871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04.12.2014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74693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04.12.2014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48667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FFB779-270B-4192-84BA-A697F48306DC}" type="datetimeFigureOut">
              <a:rPr lang="ru-RU" smtClean="0"/>
              <a:t>04.12.2014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3874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g"/><Relationship Id="rId4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7200" dirty="0">
                <a:latin typeface="Calibri Light" charset="0"/>
              </a:rPr>
              <a:t>Аутсорсинг окрасочного процесса</a:t>
            </a:r>
            <a:r>
              <a:rPr lang="ru-RU" sz="4800" dirty="0">
                <a:latin typeface="Calibri Light" charset="0"/>
              </a:rPr>
              <a:t> 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892983"/>
            <a:ext cx="9144000" cy="1364817"/>
          </a:xfrm>
        </p:spPr>
        <p:txBody>
          <a:bodyPr/>
          <a:lstStyle/>
          <a:p>
            <a:r>
              <a:rPr lang="ru-RU">
                <a:latin typeface="Calibri" charset="0"/>
              </a:rPr>
              <a:t>комплексное решение проблем окраски</a:t>
            </a:r>
          </a:p>
        </p:txBody>
      </p:sp>
    </p:spTree>
    <p:extLst>
      <p:ext uri="{BB962C8B-B14F-4D97-AF65-F5344CB8AC3E}">
        <p14:creationId xmlns:p14="http://schemas.microsoft.com/office/powerpoint/2010/main" val="13516515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Calibri Light" charset="0"/>
              </a:rPr>
              <a:t>Оборудование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5692849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latin typeface="Calibri" charset="0"/>
              </a:rPr>
              <a:t>Краскопульты неизвестного происхождения – низкая производительность, большие потери при нанесении материала, высокая запыленность</a:t>
            </a:r>
          </a:p>
        </p:txBody>
      </p:sp>
      <p:pic>
        <p:nvPicPr>
          <p:cNvPr id="4" name="Рисунок 3" descr="Сделано-в-Китае-450x29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6252" y="1412586"/>
            <a:ext cx="4399670" cy="292592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376" y="4001294"/>
            <a:ext cx="4153324" cy="280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8775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Вентиляция в цеху отсутствует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туман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863" y="1443789"/>
            <a:ext cx="8097253" cy="5101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0504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Измерительно контрольное оборудование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>
                <a:latin typeface="Calibri" charset="0"/>
              </a:rPr>
              <a:t>Психрометр </a:t>
            </a:r>
            <a:r>
              <a:rPr lang="ru-RU" dirty="0">
                <a:latin typeface="Calibri" charset="0"/>
              </a:rPr>
              <a:t>и </a:t>
            </a:r>
            <a:r>
              <a:rPr lang="ru-RU" dirty="0" err="1">
                <a:latin typeface="Calibri" charset="0"/>
              </a:rPr>
              <a:t>толщиномер</a:t>
            </a:r>
            <a:r>
              <a:rPr lang="ru-RU" dirty="0">
                <a:latin typeface="Calibri" charset="0"/>
              </a:rPr>
              <a:t> (</a:t>
            </a:r>
            <a:r>
              <a:rPr lang="ru-RU" dirty="0" err="1">
                <a:latin typeface="Calibri" charset="0"/>
              </a:rPr>
              <a:t>неповеренный</a:t>
            </a:r>
            <a:r>
              <a:rPr lang="ru-RU" dirty="0" smtClean="0">
                <a:latin typeface="Calibri" charset="0"/>
              </a:rPr>
              <a:t>)…</a:t>
            </a:r>
          </a:p>
          <a:p>
            <a:pPr marL="0" indent="0">
              <a:buNone/>
            </a:pPr>
            <a:r>
              <a:rPr lang="ru-RU" dirty="0" err="1" smtClean="0">
                <a:latin typeface="Calibri" charset="0"/>
              </a:rPr>
              <a:t>Толщиномер</a:t>
            </a:r>
            <a:r>
              <a:rPr lang="ru-RU" dirty="0" smtClean="0">
                <a:latin typeface="Calibri" charset="0"/>
              </a:rPr>
              <a:t> мокрого слоя отсутствует..</a:t>
            </a:r>
            <a:endParaRPr lang="ru-RU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99943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>
                <a:latin typeface="Calibri Light" charset="0"/>
              </a:rPr>
              <a:t>Схема покрытия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>
                <a:latin typeface="Calibri" charset="0"/>
              </a:rPr>
              <a:t>2 слоя грунта + 2 слоя эмали</a:t>
            </a:r>
          </a:p>
          <a:p>
            <a:pPr marL="0" indent="0">
              <a:buNone/>
            </a:pPr>
            <a:endParaRPr lang="ru-RU" dirty="0">
              <a:latin typeface="Calibri" charset="0"/>
            </a:endParaRPr>
          </a:p>
          <a:p>
            <a:pPr marL="0" indent="0">
              <a:buNone/>
            </a:pPr>
            <a:r>
              <a:rPr lang="ru-RU" dirty="0">
                <a:latin typeface="Calibri" charset="0"/>
              </a:rPr>
              <a:t>Не соответствует производственному циклу предприятия. Реальное общее время сушки </a:t>
            </a:r>
            <a:r>
              <a:rPr lang="ru-RU" dirty="0" smtClean="0">
                <a:latin typeface="Calibri" charset="0"/>
              </a:rPr>
              <a:t>более </a:t>
            </a:r>
            <a:r>
              <a:rPr lang="ru-RU" dirty="0">
                <a:latin typeface="Calibri" charset="0"/>
              </a:rPr>
              <a:t>суток при недостаточных площадях</a:t>
            </a:r>
          </a:p>
        </p:txBody>
      </p:sp>
    </p:spTree>
    <p:extLst>
      <p:ext uri="{BB962C8B-B14F-4D97-AF65-F5344CB8AC3E}">
        <p14:creationId xmlns:p14="http://schemas.microsoft.com/office/powerpoint/2010/main" val="2362396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Технология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>
                <a:latin typeface="Calibri" charset="0"/>
              </a:rPr>
              <a:t>Отсутствует контроль за стадиями окрасочного процесса</a:t>
            </a:r>
            <a:r>
              <a:rPr lang="ru-RU" dirty="0" smtClean="0">
                <a:latin typeface="Calibri" charset="0"/>
              </a:rPr>
              <a:t>.</a:t>
            </a:r>
            <a:endParaRPr lang="ru-RU" dirty="0">
              <a:latin typeface="Calibri" charset="0"/>
            </a:endParaRPr>
          </a:p>
          <a:p>
            <a:pPr marL="0" indent="0">
              <a:buNone/>
            </a:pPr>
            <a:r>
              <a:rPr lang="ru-RU" dirty="0">
                <a:latin typeface="Calibri" charset="0"/>
              </a:rPr>
              <a:t>Осуществляется только финишный визуальный контроль...</a:t>
            </a:r>
          </a:p>
        </p:txBody>
      </p:sp>
      <p:pic>
        <p:nvPicPr>
          <p:cNvPr id="4" name="Объект 3" descr="WP_20141114_00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7100" y="2835965"/>
            <a:ext cx="4075482" cy="412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7426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Условия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41375" y="1828800"/>
            <a:ext cx="4872274" cy="4351338"/>
          </a:xfrm>
        </p:spPr>
        <p:txBody>
          <a:bodyPr/>
          <a:lstStyle/>
          <a:p>
            <a:pPr marL="0" indent="0">
              <a:buNone/>
            </a:pPr>
            <a:r>
              <a:rPr lang="ru-RU">
                <a:latin typeface="Calibri" charset="0"/>
              </a:rPr>
              <a:t>Очень слабая система вентиляции. Уборка производственных помещений на низком уровне.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85530"/>
            <a:ext cx="5143500" cy="6573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633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Условия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>
                <a:latin typeface="Calibri" charset="0"/>
              </a:rPr>
              <a:t>Недостаточное освещение окрасочных камер.</a:t>
            </a:r>
          </a:p>
        </p:txBody>
      </p:sp>
    </p:spTree>
    <p:extLst>
      <p:ext uri="{BB962C8B-B14F-4D97-AF65-F5344CB8AC3E}">
        <p14:creationId xmlns:p14="http://schemas.microsoft.com/office/powerpoint/2010/main" val="24453275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Условия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5256675" cy="4351338"/>
          </a:xfrm>
        </p:spPr>
        <p:txBody>
          <a:bodyPr/>
          <a:lstStyle/>
          <a:p>
            <a:pPr marL="0" indent="0">
              <a:buNone/>
            </a:pPr>
            <a:r>
              <a:rPr lang="ru-RU">
                <a:latin typeface="Calibri" charset="0"/>
              </a:rPr>
              <a:t>Хранение готовой продукции.</a:t>
            </a:r>
          </a:p>
        </p:txBody>
      </p:sp>
      <p:pic>
        <p:nvPicPr>
          <p:cNvPr id="4" name="Объект 3" descr="WP_20141124_00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6133" y="365125"/>
            <a:ext cx="4420725" cy="75191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42" y="2679700"/>
            <a:ext cx="6576411" cy="40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938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Отгрузка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5744818" cy="4351338"/>
          </a:xfrm>
        </p:spPr>
        <p:txBody>
          <a:bodyPr/>
          <a:lstStyle/>
          <a:p>
            <a:pPr marL="0" indent="0">
              <a:buNone/>
            </a:pPr>
            <a:r>
              <a:rPr lang="ru-RU">
                <a:latin typeface="Calibri" charset="0"/>
              </a:rPr>
              <a:t>Отгрузка «сырых изделий», большой процент порчи лакокрасочного покрытия при отгрузке металлоконструкций.</a:t>
            </a:r>
          </a:p>
        </p:txBody>
      </p:sp>
      <p:pic>
        <p:nvPicPr>
          <p:cNvPr id="4" name="Объект 3" descr="Аутсорсинг окрасочного процесса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2870" y="103919"/>
            <a:ext cx="4821097" cy="6644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6902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Квалификация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>
                <a:latin typeface="Calibri" charset="0"/>
              </a:rPr>
              <a:t>Отсутствие знаний стандартов ГОСТ и ИСО по покраске</a:t>
            </a:r>
            <a:r>
              <a:rPr lang="ru-RU" dirty="0" smtClean="0">
                <a:latin typeface="Calibri" charset="0"/>
              </a:rPr>
              <a:t>.</a:t>
            </a:r>
            <a:endParaRPr lang="ru-RU" dirty="0">
              <a:latin typeface="Calibri" charset="0"/>
            </a:endParaRPr>
          </a:p>
          <a:p>
            <a:pPr marL="0" indent="0">
              <a:buNone/>
            </a:pPr>
            <a:r>
              <a:rPr lang="ru-RU" dirty="0">
                <a:latin typeface="Calibri" charset="0"/>
              </a:rPr>
              <a:t>Недостаточная квалификация маляров.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116" y="2899612"/>
            <a:ext cx="6007768" cy="39583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6" y="2899612"/>
            <a:ext cx="6096000" cy="3958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2758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Обо мне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4800">
                <a:latin typeface="Calibri" charset="0"/>
              </a:rPr>
              <a:t>Охрименко Юрий Владимирович</a:t>
            </a:r>
          </a:p>
          <a:p>
            <a:pPr marL="0" indent="0">
              <a:buNone/>
            </a:pPr>
            <a:endParaRPr lang="ru-RU">
              <a:latin typeface="Calibri" charset="0"/>
            </a:endParaRPr>
          </a:p>
          <a:p>
            <a:pPr marL="0" indent="0">
              <a:buNone/>
            </a:pPr>
            <a:r>
              <a:rPr lang="ru-RU">
                <a:latin typeface="Calibri" charset="0"/>
              </a:rPr>
              <a:t>Мастер – технолог </a:t>
            </a:r>
          </a:p>
          <a:p>
            <a:pPr marL="0" indent="0">
              <a:buNone/>
            </a:pPr>
            <a:r>
              <a:rPr lang="ru-RU">
                <a:latin typeface="Calibri" charset="0"/>
              </a:rPr>
              <a:t>ООО «Тюльганский машиностроительный завод»</a:t>
            </a:r>
          </a:p>
        </p:txBody>
      </p:sp>
    </p:spTree>
    <p:extLst>
      <p:ext uri="{BB962C8B-B14F-4D97-AF65-F5344CB8AC3E}">
        <p14:creationId xmlns:p14="http://schemas.microsoft.com/office/powerpoint/2010/main" val="3418115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Перепыл+пыль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603" y="1837657"/>
            <a:ext cx="5801784" cy="43513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1431" y="0"/>
            <a:ext cx="54503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3300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Еще один образец «работы»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885" y="1825625"/>
            <a:ext cx="8373978" cy="4351338"/>
          </a:xfrm>
        </p:spPr>
      </p:pic>
    </p:spTree>
    <p:extLst>
      <p:ext uri="{BB962C8B-B14F-4D97-AF65-F5344CB8AC3E}">
        <p14:creationId xmlns:p14="http://schemas.microsoft.com/office/powerpoint/2010/main" val="22922254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Пыль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95" y="1335505"/>
            <a:ext cx="9829800" cy="5317957"/>
          </a:xfrm>
        </p:spPr>
      </p:pic>
    </p:spTree>
    <p:extLst>
      <p:ext uri="{BB962C8B-B14F-4D97-AF65-F5344CB8AC3E}">
        <p14:creationId xmlns:p14="http://schemas.microsoft.com/office/powerpoint/2010/main" val="18928423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524000" y="457345"/>
            <a:ext cx="9144000" cy="5889480"/>
          </a:xfrm>
        </p:spPr>
        <p:txBody>
          <a:bodyPr>
            <a:normAutofit/>
          </a:bodyPr>
          <a:lstStyle/>
          <a:p>
            <a:r>
              <a:rPr lang="ru-RU" b="1">
                <a:latin typeface="Calibri Light" charset="0"/>
              </a:rPr>
              <a:t>Разработка плановых краткосрочных и долгосрочных мероприятий по исправлению выявленных недостатков</a:t>
            </a:r>
            <a:r>
              <a:rPr lang="ru-RU"/>
              <a:t/>
            </a:r>
            <a:br>
              <a:rPr lang="ru-RU"/>
            </a:b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6863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Шаг №1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>
                <a:latin typeface="Calibri" charset="0"/>
              </a:rPr>
              <a:t>Договор </a:t>
            </a:r>
            <a:r>
              <a:rPr lang="ru-RU" dirty="0" smtClean="0">
                <a:latin typeface="Calibri" charset="0"/>
              </a:rPr>
              <a:t>с ООО СПК «</a:t>
            </a:r>
            <a:r>
              <a:rPr lang="ru-RU" dirty="0" err="1" smtClean="0">
                <a:latin typeface="Calibri" charset="0"/>
              </a:rPr>
              <a:t>Промоборудование</a:t>
            </a:r>
            <a:r>
              <a:rPr lang="ru-RU" dirty="0" smtClean="0">
                <a:latin typeface="Calibri" charset="0"/>
              </a:rPr>
              <a:t>» </a:t>
            </a:r>
            <a:r>
              <a:rPr lang="ru-RU" dirty="0">
                <a:latin typeface="Calibri" charset="0"/>
              </a:rPr>
              <a:t>на </a:t>
            </a:r>
            <a:r>
              <a:rPr lang="ru-RU" dirty="0" smtClean="0">
                <a:latin typeface="Calibri" charset="0"/>
              </a:rPr>
              <a:t>комплексное сервисное </a:t>
            </a:r>
            <a:r>
              <a:rPr lang="ru-RU" dirty="0">
                <a:latin typeface="Calibri" charset="0"/>
              </a:rPr>
              <a:t>обслуживание.</a:t>
            </a:r>
          </a:p>
        </p:txBody>
      </p:sp>
    </p:spTree>
    <p:extLst>
      <p:ext uri="{BB962C8B-B14F-4D97-AF65-F5344CB8AC3E}">
        <p14:creationId xmlns:p14="http://schemas.microsoft.com/office/powerpoint/2010/main" val="13379751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Шаг №2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>
                <a:latin typeface="Calibri" charset="0"/>
              </a:rPr>
              <a:t>Разработка схемы покрытия и технологического регламента соответствующего действующему ГОСТу и ИСО и учитывающей особенности производственного цикла и условий</a:t>
            </a:r>
            <a:r>
              <a:rPr lang="ru-RU" dirty="0" smtClean="0">
                <a:latin typeface="Calibri" charset="0"/>
              </a:rPr>
              <a:t>.</a:t>
            </a:r>
          </a:p>
          <a:p>
            <a:pPr marL="0" indent="0">
              <a:buNone/>
            </a:pPr>
            <a:endParaRPr lang="ru-RU" dirty="0">
              <a:latin typeface="Calibri" charset="0"/>
            </a:endParaRPr>
          </a:p>
          <a:p>
            <a:pPr marL="0" indent="0">
              <a:buNone/>
            </a:pPr>
            <a:r>
              <a:rPr lang="ru-RU" dirty="0" smtClean="0">
                <a:latin typeface="Calibri" charset="0"/>
              </a:rPr>
              <a:t>Специалистами ООО «</a:t>
            </a:r>
            <a:r>
              <a:rPr lang="ru-RU" dirty="0" err="1" smtClean="0">
                <a:latin typeface="Calibri" charset="0"/>
              </a:rPr>
              <a:t>Промоборудование</a:t>
            </a:r>
            <a:r>
              <a:rPr lang="ru-RU" dirty="0" smtClean="0">
                <a:latin typeface="Calibri" charset="0"/>
              </a:rPr>
              <a:t>» разработана двух – </a:t>
            </a:r>
            <a:r>
              <a:rPr lang="ru-RU" dirty="0" err="1" smtClean="0">
                <a:latin typeface="Calibri" charset="0"/>
              </a:rPr>
              <a:t>слойная</a:t>
            </a:r>
            <a:r>
              <a:rPr lang="ru-RU" dirty="0" smtClean="0">
                <a:latin typeface="Calibri" charset="0"/>
              </a:rPr>
              <a:t> схема окраски с общим временем сушки 5 -7 часов.</a:t>
            </a:r>
          </a:p>
          <a:p>
            <a:pPr marL="0" indent="0">
              <a:buNone/>
            </a:pPr>
            <a:r>
              <a:rPr lang="ru-RU" dirty="0" smtClean="0">
                <a:latin typeface="Calibri" charset="0"/>
              </a:rPr>
              <a:t>Разработан и утвержден «Технологический регламент»</a:t>
            </a:r>
            <a:endParaRPr lang="ru-RU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9332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Шаг №3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>
                <a:latin typeface="Calibri" charset="0"/>
              </a:rPr>
              <a:t>Изменение места </a:t>
            </a:r>
            <a:r>
              <a:rPr lang="ru-RU" dirty="0" smtClean="0">
                <a:latin typeface="Calibri" charset="0"/>
              </a:rPr>
              <a:t>хранения лакокрасочных материалов.</a:t>
            </a:r>
            <a:endParaRPr lang="ru-RU" dirty="0">
              <a:latin typeface="Calibri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0" y="2673926"/>
            <a:ext cx="9139382" cy="4090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0743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Шаг №4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>
                <a:latin typeface="Calibri" charset="0"/>
              </a:rPr>
              <a:t>Оборудование и комплексное обслуживание. Безвоздушные установки «</a:t>
            </a:r>
            <a:r>
              <a:rPr lang="ru-RU" dirty="0" err="1" smtClean="0">
                <a:latin typeface="Calibri" charset="0"/>
              </a:rPr>
              <a:t>Грако</a:t>
            </a:r>
            <a:r>
              <a:rPr lang="ru-RU" dirty="0">
                <a:latin typeface="Calibri" charset="0"/>
              </a:rPr>
              <a:t>» и краскопульты «</a:t>
            </a:r>
            <a:r>
              <a:rPr lang="ru-RU" dirty="0" err="1">
                <a:latin typeface="Calibri" charset="0"/>
              </a:rPr>
              <a:t>Метакап</a:t>
            </a:r>
            <a:r>
              <a:rPr lang="ru-RU" dirty="0">
                <a:latin typeface="Calibri" charset="0"/>
              </a:rPr>
              <a:t>» - запчасти, </a:t>
            </a:r>
            <a:r>
              <a:rPr lang="ru-RU" dirty="0" err="1" smtClean="0">
                <a:latin typeface="Calibri" charset="0"/>
              </a:rPr>
              <a:t>комплектующие,расходные</a:t>
            </a:r>
            <a:r>
              <a:rPr lang="ru-RU" dirty="0" smtClean="0">
                <a:latin typeface="Calibri" charset="0"/>
              </a:rPr>
              <a:t> материалы.</a:t>
            </a:r>
            <a:endParaRPr lang="ru-RU" dirty="0">
              <a:latin typeface="Calibri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9233" y="3774931"/>
            <a:ext cx="2738870" cy="218252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285" y="3626211"/>
            <a:ext cx="1737880" cy="247996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35" y="3373285"/>
            <a:ext cx="4670422" cy="316721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301" y="2923674"/>
            <a:ext cx="2801352" cy="3616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7999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Шаг №5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>
                <a:latin typeface="Calibri" charset="0"/>
              </a:rPr>
              <a:t>Контрольно-измерительное оборудование: Константа -5К, гребенки, </a:t>
            </a:r>
            <a:r>
              <a:rPr lang="ru-RU" dirty="0" smtClean="0">
                <a:latin typeface="Calibri" charset="0"/>
              </a:rPr>
              <a:t>вискозиметр, </a:t>
            </a:r>
            <a:r>
              <a:rPr lang="ru-RU" dirty="0">
                <a:latin typeface="Calibri" charset="0"/>
              </a:rPr>
              <a:t>адгезионная решетка.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646" y="3048000"/>
            <a:ext cx="2716790" cy="334406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892" y="3048000"/>
            <a:ext cx="2844944" cy="309641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8191" y="3048000"/>
            <a:ext cx="2758354" cy="2519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6333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Шаг №6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>
                <a:latin typeface="Calibri" charset="0"/>
              </a:rPr>
              <a:t>Внедрение сопроводительной карты изделия учитывающей стадии покраски: </a:t>
            </a:r>
          </a:p>
          <a:p>
            <a:pPr marL="0" indent="0">
              <a:buNone/>
            </a:pPr>
            <a:r>
              <a:rPr lang="ru-RU" dirty="0" smtClean="0">
                <a:latin typeface="Calibri" charset="0"/>
              </a:rPr>
              <a:t>Повышение роли ОТК в окрасочном процессе.</a:t>
            </a:r>
            <a:endParaRPr lang="ru-RU" dirty="0">
              <a:latin typeface="Calibri" charset="0"/>
            </a:endParaRPr>
          </a:p>
          <a:p>
            <a:pPr marL="0" indent="0">
              <a:buNone/>
            </a:pPr>
            <a:r>
              <a:rPr lang="ru-RU" dirty="0">
                <a:latin typeface="Calibri" charset="0"/>
              </a:rPr>
              <a:t>1) Подготовка</a:t>
            </a:r>
          </a:p>
          <a:p>
            <a:pPr marL="0" indent="0">
              <a:buNone/>
            </a:pPr>
            <a:r>
              <a:rPr lang="ru-RU" dirty="0">
                <a:latin typeface="Calibri" charset="0"/>
              </a:rPr>
              <a:t>2) Грунт</a:t>
            </a:r>
          </a:p>
          <a:p>
            <a:pPr marL="0" indent="0">
              <a:buNone/>
            </a:pPr>
            <a:r>
              <a:rPr lang="ru-RU" dirty="0">
                <a:latin typeface="Calibri" charset="0"/>
              </a:rPr>
              <a:t>3) Эмаль</a:t>
            </a:r>
          </a:p>
          <a:p>
            <a:pPr marL="0" indent="0">
              <a:buNone/>
            </a:pPr>
            <a:r>
              <a:rPr lang="ru-RU" dirty="0">
                <a:latin typeface="Calibri" charset="0"/>
              </a:rPr>
              <a:t>4) </a:t>
            </a:r>
            <a:r>
              <a:rPr lang="ru-RU" dirty="0" err="1">
                <a:latin typeface="Calibri" charset="0"/>
              </a:rPr>
              <a:t>Комплектовка</a:t>
            </a:r>
            <a:r>
              <a:rPr lang="ru-RU" dirty="0">
                <a:latin typeface="Calibri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611061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 докладе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>
                <a:latin typeface="Calibri" charset="0"/>
              </a:rPr>
              <a:t>1) Анализ существующего положения предприятия. Изучение производственного цикла</a:t>
            </a:r>
          </a:p>
          <a:p>
            <a:pPr marL="0" indent="0">
              <a:buNone/>
            </a:pPr>
            <a:endParaRPr lang="ru-RU">
              <a:latin typeface="Calibri" charset="0"/>
            </a:endParaRPr>
          </a:p>
          <a:p>
            <a:pPr marL="0" indent="0">
              <a:buNone/>
            </a:pPr>
            <a:r>
              <a:rPr lang="ru-RU">
                <a:latin typeface="Calibri" charset="0"/>
              </a:rPr>
              <a:t>2) Разработка плановых краткосрочных и долгосрочных мероприятий по исправлению выявленных недостатков</a:t>
            </a:r>
          </a:p>
          <a:p>
            <a:endParaRPr lang="ru-RU"/>
          </a:p>
          <a:p>
            <a:pPr marL="0" indent="0">
              <a:buNone/>
            </a:pPr>
            <a:r>
              <a:rPr lang="ru-RU"/>
              <a:t>3) Результаты</a:t>
            </a:r>
          </a:p>
        </p:txBody>
      </p:sp>
    </p:spTree>
    <p:extLst>
      <p:ext uri="{BB962C8B-B14F-4D97-AF65-F5344CB8AC3E}">
        <p14:creationId xmlns:p14="http://schemas.microsoft.com/office/powerpoint/2010/main" val="34141006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Шаг №7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>
                <a:latin typeface="Calibri" charset="0"/>
              </a:rPr>
              <a:t>Установка вентиляции цеха и в окрасочных камерах, оборудование для </a:t>
            </a:r>
            <a:r>
              <a:rPr lang="ru-RU" dirty="0" smtClean="0">
                <a:latin typeface="Calibri" charset="0"/>
              </a:rPr>
              <a:t>поддержания </a:t>
            </a:r>
            <a:r>
              <a:rPr lang="ru-RU" dirty="0">
                <a:latin typeface="Calibri" charset="0"/>
              </a:rPr>
              <a:t>чистоты в </a:t>
            </a:r>
            <a:r>
              <a:rPr lang="ru-RU" dirty="0" smtClean="0">
                <a:latin typeface="Calibri" charset="0"/>
              </a:rPr>
              <a:t>камерах, </a:t>
            </a:r>
            <a:r>
              <a:rPr lang="ru-RU" dirty="0">
                <a:latin typeface="Calibri" charset="0"/>
              </a:rPr>
              <a:t>промышленный пылесос, моечное оборудование.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484" y="3060700"/>
            <a:ext cx="6680200" cy="379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9014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Шаг №8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>
                <a:latin typeface="Calibri" charset="0"/>
              </a:rPr>
              <a:t>Освещение: добавление ламп до нормы...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7422" y="2456782"/>
            <a:ext cx="3922295" cy="42291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987" y="2399632"/>
            <a:ext cx="3861648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0198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Шаг №9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>
                <a:latin typeface="Calibri" charset="0"/>
              </a:rPr>
              <a:t>Хранение готовых изделий на подставках , закрытие технологических открытых площадок.</a:t>
            </a:r>
          </a:p>
        </p:txBody>
      </p:sp>
    </p:spTree>
    <p:extLst>
      <p:ext uri="{BB962C8B-B14F-4D97-AF65-F5344CB8AC3E}">
        <p14:creationId xmlns:p14="http://schemas.microsoft.com/office/powerpoint/2010/main" val="41128702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Шаг №10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>
                <a:latin typeface="Calibri" charset="0"/>
              </a:rPr>
              <a:t>Теоретическая сдача знаний малярами по Регламенту покраски.</a:t>
            </a:r>
          </a:p>
        </p:txBody>
      </p:sp>
    </p:spTree>
    <p:extLst>
      <p:ext uri="{BB962C8B-B14F-4D97-AF65-F5344CB8AC3E}">
        <p14:creationId xmlns:p14="http://schemas.microsoft.com/office/powerpoint/2010/main" val="16008379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Шаг №11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>
                <a:latin typeface="Calibri" charset="0"/>
              </a:rPr>
              <a:t>Обучение маляров без отрыва от производства</a:t>
            </a:r>
            <a:r>
              <a:rPr lang="ru-RU" dirty="0" smtClean="0">
                <a:latin typeface="Calibri" charset="0"/>
              </a:rPr>
              <a:t>.</a:t>
            </a:r>
          </a:p>
          <a:p>
            <a:pPr marL="0" indent="0">
              <a:buNone/>
            </a:pPr>
            <a:r>
              <a:rPr lang="ru-RU" dirty="0" smtClean="0">
                <a:latin typeface="Calibri" charset="0"/>
              </a:rPr>
              <a:t>Инспектирование специалистами ООО «</a:t>
            </a:r>
            <a:r>
              <a:rPr lang="ru-RU" dirty="0" err="1" smtClean="0">
                <a:latin typeface="Calibri" charset="0"/>
              </a:rPr>
              <a:t>Промоборудование</a:t>
            </a:r>
            <a:r>
              <a:rPr lang="ru-RU" dirty="0" smtClean="0">
                <a:latin typeface="Calibri" charset="0"/>
              </a:rPr>
              <a:t>» произведенных исправлений.</a:t>
            </a:r>
            <a:endParaRPr lang="ru-RU" dirty="0">
              <a:latin typeface="Calibri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620" y="2767262"/>
            <a:ext cx="6621379" cy="4090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73935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Уже лучше….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95" y="1491916"/>
            <a:ext cx="10403305" cy="4685047"/>
          </a:xfrm>
        </p:spPr>
      </p:pic>
    </p:spTree>
    <p:extLst>
      <p:ext uri="{BB962C8B-B14F-4D97-AF65-F5344CB8AC3E}">
        <p14:creationId xmlns:p14="http://schemas.microsoft.com/office/powerpoint/2010/main" val="58973035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Шаг №12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>
                <a:latin typeface="Calibri" charset="0"/>
              </a:rPr>
              <a:t>Сопровождение изделия вплоть до выезда изделия за ворота </a:t>
            </a:r>
            <a:r>
              <a:rPr lang="ru-RU" dirty="0" smtClean="0">
                <a:latin typeface="Calibri" charset="0"/>
              </a:rPr>
              <a:t>предприятия.</a:t>
            </a:r>
          </a:p>
          <a:p>
            <a:pPr marL="0" indent="0">
              <a:buNone/>
            </a:pPr>
            <a:endParaRPr lang="ru-RU" dirty="0">
              <a:latin typeface="Calibri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314" y="2400300"/>
            <a:ext cx="3186113" cy="44577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2832" y="2400300"/>
            <a:ext cx="5514474" cy="44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22034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382394" y="1122229"/>
            <a:ext cx="9144000" cy="2793135"/>
          </a:xfrm>
        </p:spPr>
        <p:txBody>
          <a:bodyPr/>
          <a:lstStyle/>
          <a:p>
            <a:r>
              <a:rPr lang="ru-RU"/>
              <a:t>Результаты</a:t>
            </a:r>
          </a:p>
        </p:txBody>
      </p:sp>
    </p:spTree>
    <p:extLst>
      <p:ext uri="{BB962C8B-B14F-4D97-AF65-F5344CB8AC3E}">
        <p14:creationId xmlns:p14="http://schemas.microsoft.com/office/powerpoint/2010/main" val="7770055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Качество покраски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481" y="2006098"/>
            <a:ext cx="2447627" cy="43513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18" y="1890545"/>
            <a:ext cx="2668761" cy="4466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50448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Качество покраски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622" y="1690688"/>
            <a:ext cx="8073189" cy="5032375"/>
          </a:xfrm>
        </p:spPr>
      </p:pic>
    </p:spTree>
    <p:extLst>
      <p:ext uri="{BB962C8B-B14F-4D97-AF65-F5344CB8AC3E}">
        <p14:creationId xmlns:p14="http://schemas.microsoft.com/office/powerpoint/2010/main" val="17559193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320031" y="665029"/>
            <a:ext cx="9144000" cy="4246707"/>
          </a:xfrm>
        </p:spPr>
        <p:txBody>
          <a:bodyPr>
            <a:normAutofit/>
          </a:bodyPr>
          <a:lstStyle/>
          <a:p>
            <a:r>
              <a:rPr lang="ru-RU">
                <a:latin typeface="Calibri Light" charset="0"/>
              </a:rPr>
              <a:t>Анализ существующего положения предприятия. Изучение производственного цикла</a:t>
            </a:r>
          </a:p>
        </p:txBody>
      </p:sp>
    </p:spTree>
    <p:extLst>
      <p:ext uri="{BB962C8B-B14F-4D97-AF65-F5344CB8AC3E}">
        <p14:creationId xmlns:p14="http://schemas.microsoft.com/office/powerpoint/2010/main" val="19604005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H="1">
            <a:off x="660400" y="225426"/>
            <a:ext cx="10198100" cy="649218"/>
          </a:xfrm>
        </p:spPr>
        <p:txBody>
          <a:bodyPr>
            <a:normAutofit/>
          </a:bodyPr>
          <a:lstStyle/>
          <a:p>
            <a:r>
              <a:rPr lang="ru-RU" sz="1600" dirty="0" smtClean="0"/>
              <a:t>Настоящее время</a:t>
            </a:r>
            <a:br>
              <a:rPr lang="ru-RU" sz="1600" dirty="0" smtClean="0"/>
            </a:br>
            <a:endParaRPr lang="ru-RU" sz="1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60400" y="1163016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latin typeface="Calibri" charset="0"/>
              </a:rPr>
              <a:t>Сокращена численность на 50% маляров.. отсутствие рекламаций от заказчиков от момента начала проекта по сегодняшний день .. 3 года работы.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1687" y="2009274"/>
            <a:ext cx="3080502" cy="484872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96779"/>
            <a:ext cx="8242300" cy="3797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89091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854324"/>
            <a:ext cx="10515600" cy="3322639"/>
          </a:xfrm>
        </p:spPr>
        <p:txBody>
          <a:bodyPr/>
          <a:lstStyle/>
          <a:p>
            <a:pPr marL="0" indent="0" algn="ctr">
              <a:buNone/>
            </a:pPr>
            <a:r>
              <a:rPr lang="arn-CL" sz="7200"/>
              <a:t>THE END</a:t>
            </a:r>
            <a:endParaRPr lang="ru-RU" sz="7200"/>
          </a:p>
        </p:txBody>
      </p:sp>
    </p:spTree>
    <p:extLst>
      <p:ext uri="{BB962C8B-B14F-4D97-AF65-F5344CB8AC3E}">
        <p14:creationId xmlns:p14="http://schemas.microsoft.com/office/powerpoint/2010/main" val="40261796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>
                <a:latin typeface="Calibri Light" charset="0"/>
              </a:rPr>
              <a:t>Материалы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>
                <a:latin typeface="Calibri" charset="0"/>
              </a:rPr>
              <a:t>Закупка происходит от разных поставщиков (зачастую без сертификатов качества, неизвестного происхождения)</a:t>
            </a:r>
          </a:p>
          <a:p>
            <a:pPr marL="0" indent="0">
              <a:buNone/>
            </a:pPr>
            <a:endParaRPr lang="ru-RU">
              <a:latin typeface="Calibri" charset="0"/>
            </a:endParaRPr>
          </a:p>
          <a:p>
            <a:pPr marL="0" indent="0">
              <a:buNone/>
            </a:pPr>
            <a:r>
              <a:rPr lang="ru-RU">
                <a:latin typeface="Calibri" charset="0"/>
              </a:rPr>
              <a:t>Например …</a:t>
            </a:r>
          </a:p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25936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436000" y="2857510"/>
            <a:ext cx="5757863" cy="707886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algn="ctr"/>
            <a:r>
              <a:rPr lang="ru-RU" sz="4000">
                <a:latin typeface=""/>
              </a:rPr>
              <a:t>Рыбий жир</a:t>
            </a:r>
            <a:endParaRPr lang="ru-RU" sz="4000"/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585" y="128955"/>
            <a:ext cx="10522357" cy="6365630"/>
          </a:xfrm>
        </p:spPr>
      </p:pic>
    </p:spTree>
    <p:extLst>
      <p:ext uri="{BB962C8B-B14F-4D97-AF65-F5344CB8AC3E}">
        <p14:creationId xmlns:p14="http://schemas.microsoft.com/office/powerpoint/2010/main" val="27870618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Calibri Light" charset="0"/>
              </a:rPr>
              <a:t>Материалы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>
                <a:latin typeface="Calibri" charset="0"/>
              </a:rPr>
              <a:t>Входящий контроль </a:t>
            </a:r>
            <a:r>
              <a:rPr lang="ru-RU" dirty="0" smtClean="0">
                <a:latin typeface="Calibri" charset="0"/>
              </a:rPr>
              <a:t>отсутствует.</a:t>
            </a:r>
          </a:p>
          <a:p>
            <a:pPr marL="0" indent="0">
              <a:buNone/>
            </a:pPr>
            <a:r>
              <a:rPr lang="ru-RU" dirty="0" smtClean="0">
                <a:latin typeface="Calibri" charset="0"/>
              </a:rPr>
              <a:t>Ветошь ненадлежащего качества.</a:t>
            </a:r>
          </a:p>
          <a:p>
            <a:pPr marL="0" indent="0">
              <a:buNone/>
            </a:pPr>
            <a:r>
              <a:rPr lang="ru-RU" dirty="0" smtClean="0">
                <a:latin typeface="Calibri" charset="0"/>
              </a:rPr>
              <a:t>Ксилол.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698125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Хранение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>
                <a:latin typeface="Calibri" charset="0"/>
              </a:rPr>
              <a:t>Холодный неотапливаемый склад</a:t>
            </a:r>
          </a:p>
        </p:txBody>
      </p:sp>
    </p:spTree>
    <p:extLst>
      <p:ext uri="{BB962C8B-B14F-4D97-AF65-F5344CB8AC3E}">
        <p14:creationId xmlns:p14="http://schemas.microsoft.com/office/powerpoint/2010/main" val="33515018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igloo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43749" y="-60500"/>
            <a:ext cx="10595904" cy="7093508"/>
          </a:xfrm>
        </p:spPr>
      </p:pic>
    </p:spTree>
    <p:extLst>
      <p:ext uri="{BB962C8B-B14F-4D97-AF65-F5344CB8AC3E}">
        <p14:creationId xmlns:p14="http://schemas.microsoft.com/office/powerpoint/2010/main" val="250266308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983</TotalTime>
  <Words>539</Words>
  <Application>Microsoft Office PowerPoint</Application>
  <PresentationFormat>Широкоэкранный</PresentationFormat>
  <Paragraphs>128</Paragraphs>
  <Slides>41</Slides>
  <Notes>34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5" baseType="lpstr">
      <vt:lpstr>Arial</vt:lpstr>
      <vt:lpstr>Calibri</vt:lpstr>
      <vt:lpstr>Calibri Light</vt:lpstr>
      <vt:lpstr>Тема Office</vt:lpstr>
      <vt:lpstr>Аутсорсинг окрасочного процесса </vt:lpstr>
      <vt:lpstr>Обо мне</vt:lpstr>
      <vt:lpstr>О докладе</vt:lpstr>
      <vt:lpstr>Анализ существующего положения предприятия. Изучение производственного цикла</vt:lpstr>
      <vt:lpstr>Материалы</vt:lpstr>
      <vt:lpstr>Презентация PowerPoint</vt:lpstr>
      <vt:lpstr>Материалы</vt:lpstr>
      <vt:lpstr>Хранение</vt:lpstr>
      <vt:lpstr>Презентация PowerPoint</vt:lpstr>
      <vt:lpstr>Оборудование</vt:lpstr>
      <vt:lpstr>Вентиляция в цеху отсутствует</vt:lpstr>
      <vt:lpstr>Измерительно контрольное оборудование</vt:lpstr>
      <vt:lpstr>Схема покрытия</vt:lpstr>
      <vt:lpstr>Технология</vt:lpstr>
      <vt:lpstr>Условия</vt:lpstr>
      <vt:lpstr>Условия</vt:lpstr>
      <vt:lpstr>Условия</vt:lpstr>
      <vt:lpstr>Отгрузка</vt:lpstr>
      <vt:lpstr>Квалификация</vt:lpstr>
      <vt:lpstr>Перепыл+пыль</vt:lpstr>
      <vt:lpstr>Еще один образец «работы»</vt:lpstr>
      <vt:lpstr>Пыль</vt:lpstr>
      <vt:lpstr>Разработка плановых краткосрочных и долгосрочных мероприятий по исправлению выявленных недостатков </vt:lpstr>
      <vt:lpstr>Шаг №1</vt:lpstr>
      <vt:lpstr>Шаг №2</vt:lpstr>
      <vt:lpstr>Шаг №3</vt:lpstr>
      <vt:lpstr>Шаг №4</vt:lpstr>
      <vt:lpstr>Шаг №5</vt:lpstr>
      <vt:lpstr>Шаг №6</vt:lpstr>
      <vt:lpstr>Шаг №7</vt:lpstr>
      <vt:lpstr>Шаг №8</vt:lpstr>
      <vt:lpstr>Шаг №9</vt:lpstr>
      <vt:lpstr>Шаг №10</vt:lpstr>
      <vt:lpstr>Шаг №11</vt:lpstr>
      <vt:lpstr>Уже лучше….</vt:lpstr>
      <vt:lpstr>Шаг №12</vt:lpstr>
      <vt:lpstr>Результаты</vt:lpstr>
      <vt:lpstr>Качество покраски</vt:lpstr>
      <vt:lpstr>Качество покраски</vt:lpstr>
      <vt:lpstr>Настоящее время 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Аутсорсинг окрасочного процесса</dc:title>
  <dc:creator>pap</dc:creator>
  <cp:lastModifiedBy>Yurii Okhrymenko</cp:lastModifiedBy>
  <cp:revision>25</cp:revision>
  <dcterms:created xsi:type="dcterms:W3CDTF">2012-07-30T23:42:41Z</dcterms:created>
  <dcterms:modified xsi:type="dcterms:W3CDTF">2014-12-04T03:00:49Z</dcterms:modified>
</cp:coreProperties>
</file>